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4"/>
  </p:notesMasterIdLst>
  <p:sldIdLst>
    <p:sldId id="259" r:id="rId2"/>
    <p:sldId id="256" r:id="rId3"/>
    <p:sldId id="357" r:id="rId4"/>
    <p:sldId id="359" r:id="rId5"/>
    <p:sldId id="360" r:id="rId6"/>
    <p:sldId id="309" r:id="rId7"/>
    <p:sldId id="358" r:id="rId8"/>
    <p:sldId id="326" r:id="rId9"/>
    <p:sldId id="352" r:id="rId10"/>
    <p:sldId id="346" r:id="rId11"/>
    <p:sldId id="347" r:id="rId12"/>
    <p:sldId id="348" r:id="rId13"/>
    <p:sldId id="349" r:id="rId14"/>
    <p:sldId id="350" r:id="rId15"/>
    <p:sldId id="339" r:id="rId16"/>
    <p:sldId id="337" r:id="rId17"/>
    <p:sldId id="338" r:id="rId18"/>
    <p:sldId id="341" r:id="rId19"/>
    <p:sldId id="342" r:id="rId20"/>
    <p:sldId id="343" r:id="rId21"/>
    <p:sldId id="344" r:id="rId22"/>
    <p:sldId id="345" r:id="rId23"/>
    <p:sldId id="362" r:id="rId24"/>
    <p:sldId id="361" r:id="rId25"/>
    <p:sldId id="363" r:id="rId26"/>
    <p:sldId id="364" r:id="rId27"/>
    <p:sldId id="354" r:id="rId28"/>
    <p:sldId id="331" r:id="rId29"/>
    <p:sldId id="365" r:id="rId30"/>
    <p:sldId id="366" r:id="rId31"/>
    <p:sldId id="368" r:id="rId32"/>
    <p:sldId id="367" r:id="rId33"/>
    <p:sldId id="371" r:id="rId34"/>
    <p:sldId id="369" r:id="rId35"/>
    <p:sldId id="329" r:id="rId36"/>
    <p:sldId id="353" r:id="rId37"/>
    <p:sldId id="351" r:id="rId38"/>
    <p:sldId id="355" r:id="rId39"/>
    <p:sldId id="356" r:id="rId40"/>
    <p:sldId id="323" r:id="rId41"/>
    <p:sldId id="324" r:id="rId42"/>
    <p:sldId id="325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igtree" pitchFamily="2" charset="0"/>
      <p:regular r:id="rId49"/>
      <p:bold r:id="rId50"/>
      <p:italic r:id="rId51"/>
      <p:boldItalic r:id="rId52"/>
    </p:embeddedFont>
    <p:embeddedFont>
      <p:font typeface="Figtree Black" pitchFamily="2" charset="0"/>
      <p:bold r:id="rId53"/>
      <p:boldItalic r:id="rId54"/>
    </p:embeddedFont>
    <p:embeddedFont>
      <p:font typeface="Figtree SemiBold" pitchFamily="2" charset="0"/>
      <p:bold r:id="rId55"/>
      <p:boldItalic r:id="rId56"/>
    </p:embeddedFont>
    <p:embeddedFont>
      <p:font typeface="Hack" panose="020B0609030202020204" pitchFamily="49" charset="0"/>
      <p:regular r:id="rId57"/>
      <p:bold r:id="rId58"/>
      <p:italic r:id="rId59"/>
      <p:boldItalic r:id="rId6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 (à supprimer dans la version finale)" id="{2947B5E1-897F-472E-A377-9C1A658EF9D1}">
          <p14:sldIdLst>
            <p14:sldId id="259"/>
          </p14:sldIdLst>
        </p14:section>
        <p14:section name="Intro" id="{64F65630-B263-4124-AD13-0A5AD73443E3}">
          <p14:sldIdLst>
            <p14:sldId id="256"/>
            <p14:sldId id="357"/>
          </p14:sldIdLst>
        </p14:section>
        <p14:section name="Contexte et rappels" id="{09F6AF7E-C141-4C87-9DB5-D403B9258BDE}">
          <p14:sldIdLst>
            <p14:sldId id="359"/>
            <p14:sldId id="360"/>
          </p14:sldIdLst>
        </p14:section>
        <p14:section name="Nos objectifs" id="{EBDEEB13-49AC-49C7-972D-58E60E1BB12B}">
          <p14:sldIdLst>
            <p14:sldId id="309"/>
            <p14:sldId id="358"/>
          </p14:sldIdLst>
        </p14:section>
        <p14:section name="Les améliorations" id="{ABEC6C71-299B-4E6B-A1B2-68454F6FBE60}">
          <p14:sldIdLst>
            <p14:sldId id="326"/>
          </p14:sldIdLst>
        </p14:section>
        <p14:section name="Refactor JS" id="{4432CF20-EF3F-4BA6-B73D-EA5C2F70A26B}">
          <p14:sldIdLst>
            <p14:sldId id="352"/>
            <p14:sldId id="346"/>
            <p14:sldId id="347"/>
            <p14:sldId id="348"/>
            <p14:sldId id="349"/>
            <p14:sldId id="350"/>
          </p14:sldIdLst>
        </p14:section>
        <p14:section name="Refactor Java" id="{297B7F0C-001D-4629-BC8C-260948EA496C}">
          <p14:sldIdLst>
            <p14:sldId id="339"/>
            <p14:sldId id="337"/>
            <p14:sldId id="338"/>
            <p14:sldId id="341"/>
            <p14:sldId id="342"/>
            <p14:sldId id="343"/>
            <p14:sldId id="344"/>
            <p14:sldId id="345"/>
            <p14:sldId id="362"/>
            <p14:sldId id="361"/>
            <p14:sldId id="363"/>
            <p14:sldId id="364"/>
          </p14:sldIdLst>
        </p14:section>
        <p14:section name="Amelioration detection des tuiles" id="{C8399256-AAB9-4824-9292-A5670E190CCF}">
          <p14:sldIdLst>
            <p14:sldId id="354"/>
            <p14:sldId id="331"/>
            <p14:sldId id="365"/>
            <p14:sldId id="366"/>
            <p14:sldId id="368"/>
            <p14:sldId id="367"/>
            <p14:sldId id="371"/>
            <p14:sldId id="369"/>
            <p14:sldId id="329"/>
          </p14:sldIdLst>
        </p14:section>
        <p14:section name="Ajout règles du jeu" id="{4970243F-FA77-4E9F-A644-02648B475819}">
          <p14:sldIdLst>
            <p14:sldId id="353"/>
            <p14:sldId id="351"/>
            <p14:sldId id="355"/>
            <p14:sldId id="356"/>
          </p14:sldIdLst>
        </p14:section>
        <p14:section name="Améliorations en cours" id="{643EC251-D326-4E9A-AF82-39B3BF3E415C}">
          <p14:sldIdLst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144"/>
    <a:srgbClr val="17C979"/>
    <a:srgbClr val="7B8190"/>
    <a:srgbClr val="2020FF"/>
    <a:srgbClr val="F4F5F9"/>
    <a:srgbClr val="217D5F"/>
    <a:srgbClr val="1E9667"/>
    <a:srgbClr val="246456"/>
    <a:srgbClr val="03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87897" autoAdjust="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9E77CF-E969-40B3-A552-A0FD6C51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C7F79-B922-48D0-BB27-D234AAAD58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3102-CBA9-4913-947B-439E891093E2}" type="datetimeFigureOut">
              <a:rPr lang="fr-FR" smtClean="0"/>
              <a:t>07/04/2024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2CE9E0B-183C-43A7-B406-631EB63D2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4D3F5A7-6596-4616-A7CA-5F40A1DFD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686A02-3A9E-430D-B679-88E1D29FC6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DCB6B-550F-44D5-A960-65E0EFF1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F79AD-48CD-4783-A4EA-B284469026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76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1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54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531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13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71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165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878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SIFT = </a:t>
            </a:r>
            <a:r>
              <a:rPr lang="fr-FR" dirty="0" err="1"/>
              <a:t>Scale</a:t>
            </a:r>
            <a:r>
              <a:rPr lang="fr-FR" dirty="0"/>
              <a:t> Invariant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Transform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31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92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38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14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856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059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52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663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3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657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934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867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656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2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498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3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95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742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5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44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025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53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818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7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59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20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537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11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18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2C89D-62D3-4EAA-A70A-51B7EDE1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52D05-55A2-405C-94AD-6F6873D93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F028-DC21-4BCC-90FE-03805DDA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5715-0C00-4E2D-9156-3B643ED986E5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14D5B7-2DEB-4BBA-83C5-A6F6C6B7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5CED-CDC3-442D-8E46-45077DE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C02CE-FEEB-4A26-B8E4-6B3F0E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482CE-1460-40BE-8A00-EB77E0BA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31828F-8096-45FA-A22A-DB4391C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DA69-5B1D-4ADC-8304-75BEB5FFCBAE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D2901-F017-45BB-9219-8C098A9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4295E-3619-4DF4-86F0-9A4ED75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0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2C3C1-D806-4631-B383-122C229FC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D986A-719F-4145-9505-812C103A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9972C-2BBA-41EB-9151-F356C443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74DD-71FE-4B08-8A8B-86845119D42F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FBC-B733-4BD0-985C-9133461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2CD35-D577-47B5-86DB-8F4B8AF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9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80BF-89C3-4EE3-96C4-52F1567D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 baseline="0">
                <a:uFill>
                  <a:solidFill>
                    <a:srgbClr val="17C979"/>
                  </a:solidFill>
                </a:u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83F57-C1BA-4EE0-A135-9A2084BF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983DC-75AC-4A38-8869-D6415ED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FB8D-C922-4664-8AE8-DB05E1289D79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7126-E8DA-4B2B-9B05-E41ADA04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C7345-D95F-4E92-BD13-D15912C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97915"/>
            <a:ext cx="2743200" cy="365125"/>
          </a:xfrm>
        </p:spPr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BD4E2-6D72-4ED1-9A76-C8E091D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6052FC-9A1F-4708-A71F-3ABDA4EC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FC70D8-E964-40F6-808B-75A73970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91A8-6718-4523-8907-3BFB26AFFE0B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4F779-18B5-49A4-ACF0-9D39935D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69D54-AA8A-40C4-B055-5CF32CA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7225A-0D4A-4971-918C-C6030863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24529-5420-433F-8282-5C082A468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DB51A3-1B07-4DCF-9D7A-90D585C5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29DDD-6F5D-4DB1-B82E-C1CA75D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3CB1-3442-49B7-A0F4-C635E4FF65E7}" type="datetime1">
              <a:rPr lang="fr-FR" smtClean="0"/>
              <a:t>07/04/2024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08087-0F51-4C83-9A4F-49F2BB7E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3ABD0F-DE7A-45E1-ABAA-B9AD837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95C4C-FA13-4C5E-B566-EABC1AC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9C8346-871B-4CD4-A0B0-66844B07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DB5FB-653E-4246-8B55-8D43B944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1B3159-B940-4B1E-9BA0-2BF819548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2B6E1-7448-4E60-874F-AD464EC0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CC316B-EBE3-443F-ABDF-234E0CA3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14C3-EF47-4136-B6CA-40729B919DBE}" type="datetime1">
              <a:rPr lang="fr-FR" smtClean="0"/>
              <a:t>07/04/2024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E66CB3-5551-405F-A6D8-989957D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76E572-EDA0-4337-A77E-4D73B30D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3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23137-E966-4E6C-9BB8-E3E1634B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D02C1-D453-4857-BC79-EDFF61A3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0AC-2481-41E7-BE1F-8D9A6D94B04D}" type="datetime1">
              <a:rPr lang="fr-FR" smtClean="0"/>
              <a:t>07/04/2024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2B6A59-ADEC-4681-9A29-D1A22459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E9BCB1-EB4A-4615-B6C3-9E62CEC2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4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252EA1-87DB-4E57-9F81-A94D278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0F83-5960-4D8A-A3AE-09D137EBCB94}" type="datetime1">
              <a:rPr lang="fr-FR" smtClean="0"/>
              <a:t>07/04/2024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95CFA-B244-44FA-BEF3-8A6D038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6EAB8-EEE4-4B34-8747-154C487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60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9E23C-280B-499D-99D4-92C4EE7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5BCD9D-11BC-464E-8098-728BC67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4C3A4-B6F6-4E48-A4F3-14EB850D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869DA5-EDFE-4D14-A6F3-01E22C44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A3AE1-6E5E-4267-9BF1-9272620800CA}" type="datetime1">
              <a:rPr lang="fr-FR" smtClean="0"/>
              <a:t>07/04/2024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A4298-EA5A-41D3-BD4C-B532D8E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79A0-09E9-4872-BB87-E98E7A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7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C1C72-7A93-4F80-B1B8-080E2EEB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1BDA8C-B1C5-4EF6-8A78-C77E9F73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83272-EFB2-45E2-84C8-A3D00AEA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7E3B8-7662-4874-8BA5-8E6282B3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7DB0-3F52-48E2-A12B-F02F2973D784}" type="datetime1">
              <a:rPr lang="fr-FR" smtClean="0"/>
              <a:t>07/04/2024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D4858-81DF-4FAF-8FF4-CB8BFF6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AD681-FFDC-41BF-B0BA-33897E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A7C936-A30B-4B5E-8AED-E385BB56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BE9FB-6373-47C9-AB9B-3AD298B9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48D0A6-B12B-4448-8688-F4390349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0EEF-E16A-410F-84A5-386D5AF51A97}" type="datetime1">
              <a:rPr lang="fr-FR" smtClean="0"/>
              <a:t>07/04/2024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31FB3-4975-4918-9FB3-D1EC4E405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DAD21-ECE9-48C3-8419-053EEEE9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0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mtClean="0">
                <a:solidFill>
                  <a:srgbClr val="7B8190"/>
                </a:solidFill>
                <a:latin typeface="Figtree SemiBold" pitchFamily="2" charset="0"/>
              </a:defRPr>
            </a:lvl1pPr>
          </a:lstStyle>
          <a:p>
            <a:fld id="{AD5A7801-B967-4A44-A8B2-4A192EAE45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3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2B3144"/>
          </a:solidFill>
          <a:latin typeface="Figtree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3144"/>
          </a:solidFill>
          <a:latin typeface="Figtre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3144"/>
          </a:solidFill>
          <a:latin typeface="Figtre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3144"/>
          </a:solidFill>
          <a:latin typeface="Figtre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26" y="1345467"/>
            <a:ext cx="9850080" cy="541757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 du projet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Les améliorations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</a:t>
            </a:r>
            <a:r>
              <a:rPr lang="fr-FR" dirty="0" err="1"/>
              <a:t>js</a:t>
            </a:r>
            <a:endParaRPr lang="fr-FR" dirty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Java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Amélioration détection des tuiles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Ajout règles du jeu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Base de données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Changement de l’interface (pop-up tuiles + plus de limite de slots)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Points d’amélioration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Algo clusters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789A51-EBB7-93BD-2747-C34121D5B0B9}"/>
              </a:ext>
            </a:extLst>
          </p:cNvPr>
          <p:cNvSpPr txBox="1"/>
          <p:nvPr/>
        </p:nvSpPr>
        <p:spPr>
          <a:xfrm>
            <a:off x="8547306" y="1513717"/>
            <a:ext cx="3352800" cy="707886"/>
          </a:xfrm>
          <a:prstGeom prst="rect">
            <a:avLst/>
          </a:prstGeom>
          <a:solidFill>
            <a:srgbClr val="17C979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Démo ?</a:t>
            </a:r>
          </a:p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 placer quelque part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2DC932AF-3F45-60CC-C024-3A19860914F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084142" y="1867660"/>
            <a:ext cx="1463164" cy="737880"/>
          </a:xfrm>
          <a:prstGeom prst="bentConnector3">
            <a:avLst/>
          </a:prstGeom>
          <a:ln w="5715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26BEBFE-EB97-FEBC-E212-E5FAEA79CD50}"/>
              </a:ext>
            </a:extLst>
          </p:cNvPr>
          <p:cNvSpPr txBox="1">
            <a:spLocks/>
          </p:cNvSpPr>
          <p:nvPr/>
        </p:nvSpPr>
        <p:spPr>
          <a:xfrm>
            <a:off x="290361" y="138432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2 ou 3 pages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47F22DD-BC51-78AD-2B26-27FEADD210D3}"/>
              </a:ext>
            </a:extLst>
          </p:cNvPr>
          <p:cNvSpPr txBox="1">
            <a:spLocks/>
          </p:cNvSpPr>
          <p:nvPr/>
        </p:nvSpPr>
        <p:spPr>
          <a:xfrm>
            <a:off x="290361" y="180817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1 ou 2 pages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54A0791-968F-F368-94BE-1073724811FD}"/>
              </a:ext>
            </a:extLst>
          </p:cNvPr>
          <p:cNvSpPr txBox="1">
            <a:spLocks/>
          </p:cNvSpPr>
          <p:nvPr/>
        </p:nvSpPr>
        <p:spPr>
          <a:xfrm>
            <a:off x="290360" y="2303972"/>
            <a:ext cx="1759665" cy="151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Beaucoup de pages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Environ 5 par amélioration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EE0B7EA-709E-8DFF-8585-528A8BFE3AE7}"/>
              </a:ext>
            </a:extLst>
          </p:cNvPr>
          <p:cNvSpPr txBox="1">
            <a:spLocks/>
          </p:cNvSpPr>
          <p:nvPr/>
        </p:nvSpPr>
        <p:spPr>
          <a:xfrm>
            <a:off x="290359" y="5252446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4 ou 5 pages</a:t>
            </a:r>
          </a:p>
        </p:txBody>
      </p:sp>
    </p:spTree>
    <p:extLst>
      <p:ext uri="{BB962C8B-B14F-4D97-AF65-F5344CB8AC3E}">
        <p14:creationId xmlns:p14="http://schemas.microsoft.com/office/powerpoint/2010/main" val="28226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325464" cy="4572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1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problèmes liés au JavaScript au S3</a:t>
            </a:r>
          </a:p>
          <a:p>
            <a:pPr marL="0" indent="0">
              <a:buNone/>
            </a:pPr>
            <a:endParaRPr lang="fr-FR" sz="2400" dirty="0"/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Drag and Drop mal conçu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tuiles sur la page de choix / rechargement de la page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classes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Code instable / difficile à maintenir</a:t>
            </a:r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Besoin de refactoriser avant d’ajouter les améliorations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791F03-68D5-92A7-7F62-1C6E23E2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99" y="1690688"/>
            <a:ext cx="2319880" cy="463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84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60F52-2885-61AF-F98C-816B217A1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" y="4332189"/>
            <a:ext cx="1466215" cy="12515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1B2BD9-5597-74A5-FB41-CDB990E69B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"/>
          <a:stretch/>
        </p:blipFill>
        <p:spPr bwMode="auto">
          <a:xfrm>
            <a:off x="6541485" y="2004933"/>
            <a:ext cx="1517650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032EAB-F163-A990-83A4-9082D0C82328}"/>
              </a:ext>
            </a:extLst>
          </p:cNvPr>
          <p:cNvSpPr txBox="1"/>
          <p:nvPr/>
        </p:nvSpPr>
        <p:spPr>
          <a:xfrm>
            <a:off x="2985295" y="5019432"/>
            <a:ext cx="315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17C979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Refactoring du code</a:t>
            </a:r>
            <a:endParaRPr lang="fr-FR" sz="2400" dirty="0">
              <a:solidFill>
                <a:srgbClr val="17C979"/>
              </a:solidFill>
            </a:endParaRP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9C3ACD4E-2E27-39C5-C2BA-108D19388D0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581930" y="4064238"/>
            <a:ext cx="3959555" cy="893744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3E8CBB2-2F2B-0E60-5744-4EBFADC4FF40}"/>
              </a:ext>
            </a:extLst>
          </p:cNvPr>
          <p:cNvSpPr txBox="1"/>
          <p:nvPr/>
        </p:nvSpPr>
        <p:spPr>
          <a:xfrm>
            <a:off x="1158418" y="5754185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1255 lignes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A22247A-5E05-051F-10B9-7F15C5617287}"/>
              </a:ext>
            </a:extLst>
          </p:cNvPr>
          <p:cNvSpPr txBox="1"/>
          <p:nvPr/>
        </p:nvSpPr>
        <p:spPr>
          <a:xfrm>
            <a:off x="859870" y="2722841"/>
            <a:ext cx="4790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instable / difficile à comprendre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portions de code inutile et/ou censé être supprimées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21AC4BE-DE85-0B55-6C75-695BC7D1EB26}"/>
              </a:ext>
            </a:extLst>
          </p:cNvPr>
          <p:cNvSpPr txBox="1"/>
          <p:nvPr/>
        </p:nvSpPr>
        <p:spPr>
          <a:xfrm>
            <a:off x="8272320" y="2274838"/>
            <a:ext cx="3334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séparé dans des dossiers et fichiers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Fonctionnalités encapsulées dans des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fonctionnalités supplémentaires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C3534A-C0FF-DA69-4E18-C729DFB7090F}"/>
              </a:ext>
            </a:extLst>
          </p:cNvPr>
          <p:cNvSpPr txBox="1"/>
          <p:nvPr/>
        </p:nvSpPr>
        <p:spPr>
          <a:xfrm>
            <a:off x="6609906" y="6184464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1268 lignes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E55E73F-C620-1BAC-8B9A-9FEC7DD6A59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7541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A2FA3-B87F-4AEB-8901-DA6E8C9CDE59}"/>
              </a:ext>
            </a:extLst>
          </p:cNvPr>
          <p:cNvSpPr txBox="1"/>
          <p:nvPr/>
        </p:nvSpPr>
        <p:spPr>
          <a:xfrm>
            <a:off x="2792361" y="3102879"/>
            <a:ext cx="2939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Injection de code html en </a:t>
            </a:r>
            <a:r>
              <a:rPr lang="fr-FR" sz="1600" dirty="0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 depuis le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Une fois ajouté, élément immuable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Rechargement de tous les éléments en cas de changement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3" name="Image 2" descr="PlantUML diagram">
            <a:extLst>
              <a:ext uri="{FF2B5EF4-FFF2-40B4-BE49-F238E27FC236}">
                <a16:creationId xmlns:a16="http://schemas.microsoft.com/office/drawing/2014/main" id="{AAE917C2-1CCD-17B3-94B1-71AC4ABF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98" y="2898685"/>
            <a:ext cx="1475286" cy="346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A5523E-CE89-2EFB-94B4-13C9B1949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4" y="2898685"/>
            <a:ext cx="1749255" cy="34992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6C0E0E-701A-9970-7333-CABB209C325A}"/>
              </a:ext>
            </a:extLst>
          </p:cNvPr>
          <p:cNvSpPr txBox="1"/>
          <p:nvPr/>
        </p:nvSpPr>
        <p:spPr>
          <a:xfrm>
            <a:off x="838200" y="2301340"/>
            <a:ext cx="436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Manipulation dynamique des 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5D0BF2-1F99-C721-AC3C-E183B94F85B8}"/>
              </a:ext>
            </a:extLst>
          </p:cNvPr>
          <p:cNvSpPr txBox="1"/>
          <p:nvPr/>
        </p:nvSpPr>
        <p:spPr>
          <a:xfrm>
            <a:off x="7593076" y="3102879"/>
            <a:ext cx="4166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Après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Manipulation du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Ajout d’Objet de type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Element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de déplacer les éléments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d’associer des évènement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onClick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→Expérience plus fluide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C25C4F-051A-101D-A83D-42E1CD43AC08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1934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13</a:t>
            </a:fld>
            <a:endParaRPr lang="fr-FR"/>
          </a:p>
        </p:txBody>
      </p:sp>
      <p:pic>
        <p:nvPicPr>
          <p:cNvPr id="12" name="Image 11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53391FFD-A9A1-1791-20B3-DB626BE9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6" y="4165233"/>
            <a:ext cx="1104900" cy="11049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0EFE41-7348-6D71-6A50-5E8F30822AAC}"/>
              </a:ext>
            </a:extLst>
          </p:cNvPr>
          <p:cNvSpPr txBox="1"/>
          <p:nvPr/>
        </p:nvSpPr>
        <p:spPr>
          <a:xfrm>
            <a:off x="838200" y="3374042"/>
            <a:ext cx="147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Bibliothèque</a:t>
            </a:r>
            <a:r>
              <a:rPr lang="fr-FR" dirty="0">
                <a:latin typeface="Figtree" pitchFamily="2" charset="0"/>
              </a:rPr>
              <a:t> Signal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157E22-8CA5-81A1-0820-FADF72E37A87}"/>
              </a:ext>
            </a:extLst>
          </p:cNvPr>
          <p:cNvSpPr txBox="1"/>
          <p:nvPr/>
        </p:nvSpPr>
        <p:spPr>
          <a:xfrm>
            <a:off x="2625212" y="3208805"/>
            <a:ext cx="8868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connect(</a:t>
            </a: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fn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définir la fonction d’exécution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fire(args)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envoi du signal d’exécution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clear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déconnection des fonctions associées au signal</a:t>
            </a: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Code plus modulaire</a:t>
            </a: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Évite l'utilisation d'identifiants uniques pour chaque élément.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04A925-40B2-6F9B-1D71-513DBECBDDDF}"/>
              </a:ext>
            </a:extLst>
          </p:cNvPr>
          <p:cNvSpPr txBox="1"/>
          <p:nvPr/>
        </p:nvSpPr>
        <p:spPr>
          <a:xfrm>
            <a:off x="838200" y="2375963"/>
            <a:ext cx="675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Simplification de la gestion des évènements :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ECAB39A-17A6-8AAE-2477-11C8E409F52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306786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819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Suppression du drag &amp; drop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Performances insatisfaisantes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Aurait nécessité une refonte complète avec un Framework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utile pour un site mobile</a:t>
            </a:r>
          </a:p>
        </p:txBody>
      </p:sp>
      <p:pic>
        <p:nvPicPr>
          <p:cNvPr id="7" name="drag&amp;drop">
            <a:hlinkClick r:id="" action="ppaction://media"/>
            <a:extLst>
              <a:ext uri="{FF2B5EF4-FFF2-40B4-BE49-F238E27FC236}">
                <a16:creationId xmlns:a16="http://schemas.microsoft.com/office/drawing/2014/main" id="{C25CCC3A-98FE-B4F7-C59F-82C1B84EA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055" y="1660254"/>
            <a:ext cx="2155291" cy="4903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7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Rappels :</a:t>
            </a:r>
            <a:r>
              <a:rPr lang="fr-FR" dirty="0"/>
              <a:t> </a:t>
            </a:r>
          </a:p>
          <a:p>
            <a:r>
              <a:rPr lang="fr-FR" dirty="0"/>
              <a:t>Serveur Java</a:t>
            </a:r>
          </a:p>
          <a:p>
            <a:r>
              <a:rPr lang="fr-FR" dirty="0"/>
              <a:t>Objectif : identifier les tuiles présentes sur une image</a:t>
            </a:r>
          </a:p>
          <a:p>
            <a:pPr lvl="1">
              <a:buFont typeface="Figtree" pitchFamily="2" charset="0"/>
              <a:buChar char="→"/>
            </a:pPr>
            <a:r>
              <a:rPr lang="fr-FR" dirty="0"/>
              <a:t>Traitement de l’image avec </a:t>
            </a:r>
            <a:r>
              <a:rPr lang="fr-FR" dirty="0" err="1"/>
              <a:t>OpenCV</a:t>
            </a:r>
            <a:endParaRPr lang="fr-FR" dirty="0"/>
          </a:p>
          <a:p>
            <a:pPr marL="0" indent="0">
              <a:buNone/>
            </a:pPr>
            <a:endParaRPr lang="fr-FR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 problème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les traitements peuvent durer jusqu’à 30s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diminuer la durée de traitement</a:t>
            </a:r>
          </a:p>
        </p:txBody>
      </p:sp>
    </p:spTree>
    <p:extLst>
      <p:ext uri="{BB962C8B-B14F-4D97-AF65-F5344CB8AC3E}">
        <p14:creationId xmlns:p14="http://schemas.microsoft.com/office/powerpoint/2010/main" val="314143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5515896" y="4938616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90%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60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668" y="4354959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856442" y="4546015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429000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9427" y="4723927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Figtree" pitchFamily="2" charset="0"/>
              </a:rPr>
              <a:t>Comparaison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95391C4-5744-3B11-D467-A81F176D293F}"/>
              </a:ext>
            </a:extLst>
          </p:cNvPr>
          <p:cNvGrpSpPr/>
          <p:nvPr/>
        </p:nvGrpSpPr>
        <p:grpSpPr>
          <a:xfrm>
            <a:off x="914400" y="3159760"/>
            <a:ext cx="5435600" cy="3321800"/>
            <a:chOff x="914400" y="3159760"/>
            <a:chExt cx="5435600" cy="3321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B0CB7E-024B-9A84-C5A4-2286399F53D1}"/>
                </a:ext>
              </a:extLst>
            </p:cNvPr>
            <p:cNvSpPr/>
            <p:nvPr/>
          </p:nvSpPr>
          <p:spPr>
            <a:xfrm>
              <a:off x="914400" y="3159760"/>
              <a:ext cx="5435600" cy="2875280"/>
            </a:xfrm>
            <a:prstGeom prst="rect">
              <a:avLst/>
            </a:prstGeom>
            <a:noFill/>
            <a:ln w="76200">
              <a:solidFill>
                <a:srgbClr val="17C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DA31B1-5324-FD09-AF00-02C45535C7D0}"/>
                </a:ext>
              </a:extLst>
            </p:cNvPr>
            <p:cNvSpPr txBox="1"/>
            <p:nvPr/>
          </p:nvSpPr>
          <p:spPr>
            <a:xfrm>
              <a:off x="3039730" y="6112228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Figtree SemiBold" pitchFamily="2" charset="0"/>
                </a:rPr>
                <a:t>Problème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94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latin typeface="Figtree SemiBold" pitchFamily="2" charset="0"/>
              </a:rPr>
              <a:t>Comparaison d’images : </a:t>
            </a:r>
            <a:r>
              <a:rPr lang="fr-FR" sz="2400" dirty="0"/>
              <a:t>basé sur l’algorithme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0615A-E67D-46F5-50DC-D845CE35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03" y="3949602"/>
            <a:ext cx="992400" cy="1315975"/>
          </a:xfrm>
          <a:prstGeom prst="rect">
            <a:avLst/>
          </a:prstGeom>
        </p:spPr>
      </p:pic>
      <p:sp>
        <p:nvSpPr>
          <p:cNvPr id="7" name="Zone de texte 2">
            <a:extLst>
              <a:ext uri="{FF2B5EF4-FFF2-40B4-BE49-F238E27FC236}">
                <a16:creationId xmlns:a16="http://schemas.microsoft.com/office/drawing/2014/main" id="{581E5CF2-9044-75FE-0754-C752F8145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082" y="5758765"/>
            <a:ext cx="1370560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29E027-2D25-CE66-B867-F7370B79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73" y="3949602"/>
            <a:ext cx="995054" cy="1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 de texte 2">
            <a:extLst>
              <a:ext uri="{FF2B5EF4-FFF2-40B4-BE49-F238E27FC236}">
                <a16:creationId xmlns:a16="http://schemas.microsoft.com/office/drawing/2014/main" id="{9F50B97F-514A-DDA9-DAA5-EF6361336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597" y="5689628"/>
            <a:ext cx="1602425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B83E8C-3978-939A-30B1-B5117EDCE3E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548903" y="5265577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3CB565-CBBF-F791-1A15-32C5A6DB274E}"/>
              </a:ext>
            </a:extLst>
          </p:cNvPr>
          <p:cNvCxnSpPr>
            <a:cxnSpLocks/>
          </p:cNvCxnSpPr>
          <p:nvPr/>
        </p:nvCxnSpPr>
        <p:spPr>
          <a:xfrm>
            <a:off x="8606803" y="5265577"/>
            <a:ext cx="0" cy="445563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221274D-E440-7DF0-47F1-627240FD893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3529270" y="5948084"/>
            <a:ext cx="4096506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527418A-1CDE-6EE7-44F9-39A9E9F56B6D}"/>
              </a:ext>
            </a:extLst>
          </p:cNvPr>
          <p:cNvSpPr txBox="1"/>
          <p:nvPr/>
        </p:nvSpPr>
        <p:spPr>
          <a:xfrm>
            <a:off x="3895215" y="5097723"/>
            <a:ext cx="337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des descriptions car plus rapide</a:t>
            </a:r>
          </a:p>
        </p:txBody>
      </p: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EF95A4A6-E358-B2F3-05CE-84A45359D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34" y="5668116"/>
            <a:ext cx="559936" cy="559936"/>
          </a:xfrm>
          <a:prstGeom prst="rect">
            <a:avLst/>
          </a:prstGeom>
        </p:spPr>
      </p:pic>
      <p:pic>
        <p:nvPicPr>
          <p:cNvPr id="26" name="Graphique 25" descr="Document avec un remplissage uni">
            <a:extLst>
              <a:ext uri="{FF2B5EF4-FFF2-40B4-BE49-F238E27FC236}">
                <a16:creationId xmlns:a16="http://schemas.microsoft.com/office/drawing/2014/main" id="{68BA338F-6F61-8946-24E1-82D9B40FE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5776" y="5668116"/>
            <a:ext cx="559936" cy="55993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EFB0808-DA5C-0B33-EFA7-C5747B6A21DD}"/>
              </a:ext>
            </a:extLst>
          </p:cNvPr>
          <p:cNvSpPr txBox="1"/>
          <p:nvPr/>
        </p:nvSpPr>
        <p:spPr>
          <a:xfrm>
            <a:off x="4424951" y="5948084"/>
            <a:ext cx="2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25052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A7382-86B6-4B39-8878-9B78F8C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Mahjong Calculator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4C5CF0-B070-49D7-974A-D6707E3A5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7C979"/>
                </a:solidFill>
              </a:rPr>
              <a:t>SAE BUT2 2023-2024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CB08-8010-440E-80EA-10F12A42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9242B3B-C450-4384-835D-6A93D1C4E869}"/>
              </a:ext>
            </a:extLst>
          </p:cNvPr>
          <p:cNvSpPr txBox="1">
            <a:spLocks/>
          </p:cNvSpPr>
          <p:nvPr/>
        </p:nvSpPr>
        <p:spPr>
          <a:xfrm>
            <a:off x="1524000" y="618172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7B8190"/>
                </a:solidFill>
              </a:rPr>
              <a:t>Mathis BODIN, Maxence CARON, Samuel NAMANI, Aloïs ROBERJOT</a:t>
            </a:r>
          </a:p>
        </p:txBody>
      </p:sp>
    </p:spTree>
    <p:extLst>
      <p:ext uri="{BB962C8B-B14F-4D97-AF65-F5344CB8AC3E}">
        <p14:creationId xmlns:p14="http://schemas.microsoft.com/office/powerpoint/2010/main" val="319252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516" y="3341754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489290" y="3532810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1729" y="6403536"/>
            <a:ext cx="408226" cy="408226"/>
          </a:xfrm>
          <a:prstGeom prst="rect">
            <a:avLst/>
          </a:prstGeom>
        </p:spPr>
      </p:pic>
      <p:pic>
        <p:nvPicPr>
          <p:cNvPr id="32" name="Graphique 31" descr="Document avec un remplissage uni">
            <a:extLst>
              <a:ext uri="{FF2B5EF4-FFF2-40B4-BE49-F238E27FC236}">
                <a16:creationId xmlns:a16="http://schemas.microsoft.com/office/drawing/2014/main" id="{88EC1C1D-95A0-DF37-124D-77D6EA3FB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5842" y="6030054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3389" y="6403536"/>
            <a:ext cx="408226" cy="408226"/>
          </a:xfrm>
          <a:prstGeom prst="rect">
            <a:avLst/>
          </a:prstGeom>
        </p:spPr>
      </p:pic>
      <p:pic>
        <p:nvPicPr>
          <p:cNvPr id="34" name="Graphique 33" descr="Document avec un remplissage uni">
            <a:extLst>
              <a:ext uri="{FF2B5EF4-FFF2-40B4-BE49-F238E27FC236}">
                <a16:creationId xmlns:a16="http://schemas.microsoft.com/office/drawing/2014/main" id="{97F33E0A-5408-7645-0B6B-7ED79F1BE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667" y="5989689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4247" y="6403536"/>
            <a:ext cx="408226" cy="408226"/>
          </a:xfrm>
          <a:prstGeom prst="rect">
            <a:avLst/>
          </a:prstGeom>
        </p:spPr>
      </p:pic>
      <p:pic>
        <p:nvPicPr>
          <p:cNvPr id="36" name="Graphique 35" descr="Document avec un remplissage uni">
            <a:extLst>
              <a:ext uri="{FF2B5EF4-FFF2-40B4-BE49-F238E27FC236}">
                <a16:creationId xmlns:a16="http://schemas.microsoft.com/office/drawing/2014/main" id="{F5DB355E-73FC-18D2-D7F5-A4A5373A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525" y="6288762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616127" y="6338986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A54934B-9EA7-5BD4-275F-768B0D22B38C}"/>
              </a:ext>
            </a:extLst>
          </p:cNvPr>
          <p:cNvSpPr/>
          <p:nvPr/>
        </p:nvSpPr>
        <p:spPr>
          <a:xfrm>
            <a:off x="6666957" y="3986408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3AD3DB-0360-7B38-3649-665E9546DDC3}"/>
              </a:ext>
            </a:extLst>
          </p:cNvPr>
          <p:cNvSpPr txBox="1"/>
          <p:nvPr/>
        </p:nvSpPr>
        <p:spPr>
          <a:xfrm>
            <a:off x="6923605" y="4570614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7D2516-1362-92D5-A742-E010B6A514DF}"/>
              </a:ext>
            </a:extLst>
          </p:cNvPr>
          <p:cNvSpPr txBox="1"/>
          <p:nvPr/>
        </p:nvSpPr>
        <p:spPr>
          <a:xfrm>
            <a:off x="6863694" y="4151461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18E4B58-DFE0-D8F3-B647-861209D11362}"/>
              </a:ext>
            </a:extLst>
          </p:cNvPr>
          <p:cNvSpPr txBox="1"/>
          <p:nvPr/>
        </p:nvSpPr>
        <p:spPr>
          <a:xfrm>
            <a:off x="6863694" y="5070076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10AF2-5BB1-1650-4A2B-FD06DF07BA44}"/>
              </a:ext>
            </a:extLst>
          </p:cNvPr>
          <p:cNvSpPr txBox="1"/>
          <p:nvPr/>
        </p:nvSpPr>
        <p:spPr>
          <a:xfrm>
            <a:off x="6923605" y="5489977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→long !</a:t>
            </a:r>
          </a:p>
        </p:txBody>
      </p:sp>
    </p:spTree>
    <p:extLst>
      <p:ext uri="{BB962C8B-B14F-4D97-AF65-F5344CB8AC3E}">
        <p14:creationId xmlns:p14="http://schemas.microsoft.com/office/powerpoint/2010/main" val="85264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</a:p>
          <a:p>
            <a:pPr marL="0" indent="0">
              <a:buNone/>
            </a:pPr>
            <a:r>
              <a:rPr lang="fr-FR" sz="2400" dirty="0"/>
              <a:t>Stocker les descriptions des images du </a:t>
            </a:r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041" y="6301010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325" y="6301010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1667" y="6301010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269758" y="6351235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F43D672-538C-052F-858E-2E1CEC06C8EE}"/>
              </a:ext>
            </a:extLst>
          </p:cNvPr>
          <p:cNvSpPr/>
          <p:nvPr/>
        </p:nvSpPr>
        <p:spPr>
          <a:xfrm>
            <a:off x="3891382" y="6222379"/>
            <a:ext cx="2100058" cy="578760"/>
          </a:xfrm>
          <a:custGeom>
            <a:avLst/>
            <a:gdLst>
              <a:gd name="connsiteX0" fmla="*/ 63398 w 2100058"/>
              <a:gd name="connsiteY0" fmla="*/ 170801 h 578760"/>
              <a:gd name="connsiteX1" fmla="*/ 787298 w 2100058"/>
              <a:gd name="connsiteY1" fmla="*/ 10781 h 578760"/>
              <a:gd name="connsiteX2" fmla="*/ 1968398 w 2100058"/>
              <a:gd name="connsiteY2" fmla="*/ 71741 h 578760"/>
              <a:gd name="connsiteX3" fmla="*/ 1876958 w 2100058"/>
              <a:gd name="connsiteY3" fmla="*/ 528941 h 578760"/>
              <a:gd name="connsiteX4" fmla="*/ 238658 w 2100058"/>
              <a:gd name="connsiteY4" fmla="*/ 528941 h 578760"/>
              <a:gd name="connsiteX5" fmla="*/ 63398 w 2100058"/>
              <a:gd name="connsiteY5" fmla="*/ 170801 h 57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0058" h="578760">
                <a:moveTo>
                  <a:pt x="63398" y="170801"/>
                </a:moveTo>
                <a:cubicBezTo>
                  <a:pt x="154838" y="84441"/>
                  <a:pt x="469798" y="27291"/>
                  <a:pt x="787298" y="10781"/>
                </a:cubicBezTo>
                <a:cubicBezTo>
                  <a:pt x="1104798" y="-5729"/>
                  <a:pt x="1786788" y="-14619"/>
                  <a:pt x="1968398" y="71741"/>
                </a:cubicBezTo>
                <a:cubicBezTo>
                  <a:pt x="2150008" y="158101"/>
                  <a:pt x="2165248" y="452741"/>
                  <a:pt x="1876958" y="528941"/>
                </a:cubicBezTo>
                <a:cubicBezTo>
                  <a:pt x="1588668" y="605141"/>
                  <a:pt x="535838" y="584821"/>
                  <a:pt x="238658" y="528941"/>
                </a:cubicBezTo>
                <a:cubicBezTo>
                  <a:pt x="-58522" y="473061"/>
                  <a:pt x="-28042" y="257161"/>
                  <a:pt x="63398" y="170801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5F39B2B-8A61-2732-49CE-FCCB36A02AEC}"/>
              </a:ext>
            </a:extLst>
          </p:cNvPr>
          <p:cNvSpPr/>
          <p:nvPr/>
        </p:nvSpPr>
        <p:spPr>
          <a:xfrm>
            <a:off x="8429495" y="3315771"/>
            <a:ext cx="2315329" cy="2742796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EECD89-A73B-215A-056E-ECC497EE6040}"/>
              </a:ext>
            </a:extLst>
          </p:cNvPr>
          <p:cNvSpPr txBox="1"/>
          <p:nvPr/>
        </p:nvSpPr>
        <p:spPr>
          <a:xfrm>
            <a:off x="8834659" y="3470175"/>
            <a:ext cx="13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Mémoire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28" name="Zone de texte 2">
            <a:extLst>
              <a:ext uri="{FF2B5EF4-FFF2-40B4-BE49-F238E27FC236}">
                <a16:creationId xmlns:a16="http://schemas.microsoft.com/office/drawing/2014/main" id="{A8F5D2DC-78A1-E99C-DAF6-6659EE5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558" y="3957245"/>
            <a:ext cx="1887793" cy="193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DESC_SIFT_3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fr-FR" sz="1400" dirty="0">
              <a:solidFill>
                <a:srgbClr val="000000"/>
              </a:solidFill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DESC_SIFT_42</a:t>
            </a:r>
            <a:endParaRPr lang="fr-FR" sz="1400" dirty="0">
              <a:solidFill>
                <a:srgbClr val="000000"/>
              </a:solidFill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EAD7DD92-A5B2-9D09-9599-EC555A222022}"/>
              </a:ext>
            </a:extLst>
          </p:cNvPr>
          <p:cNvSpPr/>
          <p:nvPr/>
        </p:nvSpPr>
        <p:spPr>
          <a:xfrm>
            <a:off x="5997677" y="4906296"/>
            <a:ext cx="2389239" cy="1612490"/>
          </a:xfrm>
          <a:custGeom>
            <a:avLst/>
            <a:gdLst>
              <a:gd name="connsiteX0" fmla="*/ 0 w 2389239"/>
              <a:gd name="connsiteY0" fmla="*/ 1612490 h 1664512"/>
              <a:gd name="connsiteX1" fmla="*/ 1071717 w 2389239"/>
              <a:gd name="connsiteY1" fmla="*/ 1524000 h 1664512"/>
              <a:gd name="connsiteX2" fmla="*/ 1592826 w 2389239"/>
              <a:gd name="connsiteY2" fmla="*/ 412955 h 1664512"/>
              <a:gd name="connsiteX3" fmla="*/ 2389239 w 2389239"/>
              <a:gd name="connsiteY3" fmla="*/ 0 h 1664512"/>
              <a:gd name="connsiteX0" fmla="*/ 0 w 2389239"/>
              <a:gd name="connsiteY0" fmla="*/ 1612490 h 1624185"/>
              <a:gd name="connsiteX1" fmla="*/ 1130711 w 2389239"/>
              <a:gd name="connsiteY1" fmla="*/ 1317523 h 1624185"/>
              <a:gd name="connsiteX2" fmla="*/ 1592826 w 2389239"/>
              <a:gd name="connsiteY2" fmla="*/ 412955 h 1624185"/>
              <a:gd name="connsiteX3" fmla="*/ 2389239 w 2389239"/>
              <a:gd name="connsiteY3" fmla="*/ 0 h 1624185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4447"/>
              <a:gd name="connsiteX1" fmla="*/ 1130711 w 2389239"/>
              <a:gd name="connsiteY1" fmla="*/ 1317523 h 1624447"/>
              <a:gd name="connsiteX2" fmla="*/ 1415845 w 2389239"/>
              <a:gd name="connsiteY2" fmla="*/ 383458 h 1624447"/>
              <a:gd name="connsiteX3" fmla="*/ 2389239 w 2389239"/>
              <a:gd name="connsiteY3" fmla="*/ 0 h 1624447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1612490">
                <a:moveTo>
                  <a:pt x="0" y="1612490"/>
                </a:moveTo>
                <a:cubicBezTo>
                  <a:pt x="511278" y="1609213"/>
                  <a:pt x="914402" y="1591188"/>
                  <a:pt x="1130711" y="1317523"/>
                </a:cubicBezTo>
                <a:cubicBezTo>
                  <a:pt x="1347020" y="1043858"/>
                  <a:pt x="1196258" y="637458"/>
                  <a:pt x="1415845" y="383458"/>
                </a:cubicBezTo>
                <a:cubicBezTo>
                  <a:pt x="1635432" y="129458"/>
                  <a:pt x="2020530" y="6555"/>
                  <a:pt x="2389239" y="0"/>
                </a:cubicBezTo>
              </a:path>
            </a:pathLst>
          </a:custGeom>
          <a:noFill/>
          <a:ln w="57150">
            <a:solidFill>
              <a:srgbClr val="17C97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E6EB0C-2245-4247-6C56-192DF1672C94}"/>
              </a:ext>
            </a:extLst>
          </p:cNvPr>
          <p:cNvSpPr txBox="1"/>
          <p:nvPr/>
        </p:nvSpPr>
        <p:spPr>
          <a:xfrm>
            <a:off x="7240465" y="6342482"/>
            <a:ext cx="355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Calculé une seule fois, puis stocké</a:t>
            </a:r>
          </a:p>
        </p:txBody>
      </p:sp>
    </p:spTree>
    <p:extLst>
      <p:ext uri="{BB962C8B-B14F-4D97-AF65-F5344CB8AC3E}">
        <p14:creationId xmlns:p14="http://schemas.microsoft.com/office/powerpoint/2010/main" val="213919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/>
              <a:t>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18436FB-108D-056A-1E63-B0883D09AAEF}"/>
              </a:ext>
            </a:extLst>
          </p:cNvPr>
          <p:cNvSpPr/>
          <p:nvPr/>
        </p:nvSpPr>
        <p:spPr>
          <a:xfrm>
            <a:off x="838200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EB02BC-C1B2-C8F8-C273-29B72DD384C1}"/>
              </a:ext>
            </a:extLst>
          </p:cNvPr>
          <p:cNvSpPr txBox="1"/>
          <p:nvPr/>
        </p:nvSpPr>
        <p:spPr>
          <a:xfrm>
            <a:off x="1094848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81E294-95AA-7A9E-84F1-42EA73E08AA6}"/>
              </a:ext>
            </a:extLst>
          </p:cNvPr>
          <p:cNvSpPr txBox="1"/>
          <p:nvPr/>
        </p:nvSpPr>
        <p:spPr>
          <a:xfrm>
            <a:off x="1034937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457223-FB6D-2A19-6B0A-B7DA63352FE3}"/>
              </a:ext>
            </a:extLst>
          </p:cNvPr>
          <p:cNvSpPr txBox="1"/>
          <p:nvPr/>
        </p:nvSpPr>
        <p:spPr>
          <a:xfrm>
            <a:off x="1034937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2E3D80-483F-0E54-656B-DDF785D019CA}"/>
              </a:ext>
            </a:extLst>
          </p:cNvPr>
          <p:cNvSpPr txBox="1"/>
          <p:nvPr/>
        </p:nvSpPr>
        <p:spPr>
          <a:xfrm>
            <a:off x="1094848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20 à 30s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A5198B-77BE-F62A-CD54-9F7D8724DA7B}"/>
              </a:ext>
            </a:extLst>
          </p:cNvPr>
          <p:cNvSpPr txBox="1"/>
          <p:nvPr/>
        </p:nvSpPr>
        <p:spPr>
          <a:xfrm>
            <a:off x="2203286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74068-EE5B-9C52-F18F-A9727F88790D}"/>
              </a:ext>
            </a:extLst>
          </p:cNvPr>
          <p:cNvSpPr/>
          <p:nvPr/>
        </p:nvSpPr>
        <p:spPr>
          <a:xfrm>
            <a:off x="6509391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18927-5D71-26E1-68D4-ABAB965D2182}"/>
              </a:ext>
            </a:extLst>
          </p:cNvPr>
          <p:cNvSpPr txBox="1"/>
          <p:nvPr/>
        </p:nvSpPr>
        <p:spPr>
          <a:xfrm>
            <a:off x="6766039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description générée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B70A85-63E9-9F46-E8C8-F8F5B9704C46}"/>
              </a:ext>
            </a:extLst>
          </p:cNvPr>
          <p:cNvSpPr txBox="1"/>
          <p:nvPr/>
        </p:nvSpPr>
        <p:spPr>
          <a:xfrm>
            <a:off x="6706128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E51C94-1707-C9BB-0FBE-B7C7AC4390E4}"/>
              </a:ext>
            </a:extLst>
          </p:cNvPr>
          <p:cNvSpPr txBox="1"/>
          <p:nvPr/>
        </p:nvSpPr>
        <p:spPr>
          <a:xfrm>
            <a:off x="6706128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6DA12A-3278-900F-6503-AB5CA8CF7690}"/>
              </a:ext>
            </a:extLst>
          </p:cNvPr>
          <p:cNvSpPr txBox="1"/>
          <p:nvPr/>
        </p:nvSpPr>
        <p:spPr>
          <a:xfrm>
            <a:off x="6766039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14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moins d’une seconde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E3390C-5CB5-BF12-68DE-7AADE801D14F}"/>
              </a:ext>
            </a:extLst>
          </p:cNvPr>
          <p:cNvSpPr txBox="1"/>
          <p:nvPr/>
        </p:nvSpPr>
        <p:spPr>
          <a:xfrm>
            <a:off x="787447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95347D0-77CF-498E-FEA3-9F0455FC4D40}"/>
              </a:ext>
            </a:extLst>
          </p:cNvPr>
          <p:cNvSpPr txBox="1"/>
          <p:nvPr/>
        </p:nvSpPr>
        <p:spPr>
          <a:xfrm>
            <a:off x="7013198" y="5909727"/>
            <a:ext cx="383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Gain de 25 secondes !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3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3303638" y="5469558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5%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46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>
                <a:solidFill>
                  <a:srgbClr val="7B8190"/>
                </a:solidFill>
              </a:rPr>
              <a:t>Légères optimisations (gain de 1 à 2s)</a:t>
            </a:r>
          </a:p>
          <a:p>
            <a:r>
              <a:rPr lang="fr-FR" sz="2400" dirty="0">
                <a:solidFill>
                  <a:srgbClr val="7B8190"/>
                </a:solidFill>
              </a:rPr>
              <a:t>Changement d’algorithme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Suppression de la limite de 5 clusters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Nécessaire pour certaines combinaisons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BA28C13-9FBE-BE2A-3069-74C595D04C12}"/>
              </a:ext>
            </a:extLst>
          </p:cNvPr>
          <p:cNvGrpSpPr/>
          <p:nvPr/>
        </p:nvGrpSpPr>
        <p:grpSpPr>
          <a:xfrm>
            <a:off x="6695767" y="3058352"/>
            <a:ext cx="4490884" cy="2512321"/>
            <a:chOff x="0" y="0"/>
            <a:chExt cx="5759450" cy="322201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E87D99F-3F13-6AD9-314D-0139B742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2D2DED1-E7F0-DEC6-9C42-BBE1F41CFC60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5ED5A93D-1652-750D-62F6-ABCDB9829E3E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0D283724-B9FC-08D5-ADB5-280438CF1E99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32DAD229-0553-131B-9938-92A5BC0B4389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56AAD2A-6178-BEFB-A371-13415246F328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2232DDCB-A671-4437-2DB0-3358818A31DA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9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9A9408-CD9C-B0AE-ECE1-5D5474168AEC}"/>
              </a:ext>
            </a:extLst>
          </p:cNvPr>
          <p:cNvGrpSpPr/>
          <p:nvPr/>
        </p:nvGrpSpPr>
        <p:grpSpPr>
          <a:xfrm>
            <a:off x="6205592" y="3345112"/>
            <a:ext cx="5080168" cy="2834140"/>
            <a:chOff x="0" y="0"/>
            <a:chExt cx="5759450" cy="321314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F486F29-8D50-07F5-9FFD-608F420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151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2FC5242-AEBB-310C-F3C4-1680CB6FF4D4}"/>
                </a:ext>
              </a:extLst>
            </p:cNvPr>
            <p:cNvGrpSpPr/>
            <p:nvPr/>
          </p:nvGrpSpPr>
          <p:grpSpPr>
            <a:xfrm>
              <a:off x="73672" y="21668"/>
              <a:ext cx="5596746" cy="3191472"/>
              <a:chOff x="0" y="0"/>
              <a:chExt cx="5596746" cy="3191472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C35E5C2F-2714-FFCE-3136-30932DDE3817}"/>
                  </a:ext>
                </a:extLst>
              </p:cNvPr>
              <p:cNvSpPr/>
              <p:nvPr/>
            </p:nvSpPr>
            <p:spPr>
              <a:xfrm>
                <a:off x="6824" y="27295"/>
                <a:ext cx="1346057" cy="1368705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4BEE804-E4C3-1320-E350-95A8DDEBA003}"/>
                  </a:ext>
                </a:extLst>
              </p:cNvPr>
              <p:cNvSpPr/>
              <p:nvPr/>
            </p:nvSpPr>
            <p:spPr>
              <a:xfrm>
                <a:off x="4285397" y="0"/>
                <a:ext cx="1305666" cy="1258762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AC6B0A55-662E-945E-E6BD-7C212773CBE7}"/>
                  </a:ext>
                </a:extLst>
              </p:cNvPr>
              <p:cNvSpPr/>
              <p:nvPr/>
            </p:nvSpPr>
            <p:spPr>
              <a:xfrm>
                <a:off x="4114800" y="1931158"/>
                <a:ext cx="1481946" cy="1260314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CEDE43DD-E815-9B77-DC55-A2923A705F2C}"/>
                  </a:ext>
                </a:extLst>
              </p:cNvPr>
              <p:cNvSpPr/>
              <p:nvPr/>
            </p:nvSpPr>
            <p:spPr>
              <a:xfrm>
                <a:off x="0" y="1685498"/>
                <a:ext cx="1383303" cy="1474243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8FEA750-80AB-DF36-FE83-9C8075889594}"/>
                  </a:ext>
                </a:extLst>
              </p:cNvPr>
              <p:cNvSpPr/>
              <p:nvPr/>
            </p:nvSpPr>
            <p:spPr>
              <a:xfrm>
                <a:off x="1828800" y="47767"/>
                <a:ext cx="1969301" cy="709743"/>
              </a:xfrm>
              <a:custGeom>
                <a:avLst/>
                <a:gdLst>
                  <a:gd name="connsiteX0" fmla="*/ 76133 w 2011078"/>
                  <a:gd name="connsiteY0" fmla="*/ 110959 h 751077"/>
                  <a:gd name="connsiteX1" fmla="*/ 990533 w 2011078"/>
                  <a:gd name="connsiteY1" fmla="*/ 428 h 751077"/>
                  <a:gd name="connsiteX2" fmla="*/ 1925030 w 2011078"/>
                  <a:gd name="connsiteY2" fmla="*/ 115984 h 751077"/>
                  <a:gd name="connsiteX3" fmla="*/ 1874788 w 2011078"/>
                  <a:gd name="connsiteY3" fmla="*/ 668643 h 751077"/>
                  <a:gd name="connsiteX4" fmla="*/ 1091017 w 2011078"/>
                  <a:gd name="connsiteY4" fmla="*/ 668643 h 751077"/>
                  <a:gd name="connsiteX5" fmla="*/ 166569 w 2011078"/>
                  <a:gd name="connsiteY5" fmla="*/ 718885 h 751077"/>
                  <a:gd name="connsiteX6" fmla="*/ 76133 w 2011078"/>
                  <a:gd name="connsiteY6" fmla="*/ 110959 h 751077"/>
                  <a:gd name="connsiteX0" fmla="*/ 94608 w 1974286"/>
                  <a:gd name="connsiteY0" fmla="*/ 102677 h 753916"/>
                  <a:gd name="connsiteX1" fmla="*/ 953741 w 1974286"/>
                  <a:gd name="connsiteY1" fmla="*/ 2201 h 753916"/>
                  <a:gd name="connsiteX2" fmla="*/ 1888238 w 1974286"/>
                  <a:gd name="connsiteY2" fmla="*/ 117757 h 753916"/>
                  <a:gd name="connsiteX3" fmla="*/ 1837996 w 1974286"/>
                  <a:gd name="connsiteY3" fmla="*/ 670416 h 753916"/>
                  <a:gd name="connsiteX4" fmla="*/ 1054225 w 1974286"/>
                  <a:gd name="connsiteY4" fmla="*/ 670416 h 753916"/>
                  <a:gd name="connsiteX5" fmla="*/ 129777 w 1974286"/>
                  <a:gd name="connsiteY5" fmla="*/ 720658 h 753916"/>
                  <a:gd name="connsiteX6" fmla="*/ 94608 w 1974286"/>
                  <a:gd name="connsiteY6" fmla="*/ 102677 h 753916"/>
                  <a:gd name="connsiteX0" fmla="*/ 89623 w 1969301"/>
                  <a:gd name="connsiteY0" fmla="*/ 101609 h 709743"/>
                  <a:gd name="connsiteX1" fmla="*/ 948756 w 1969301"/>
                  <a:gd name="connsiteY1" fmla="*/ 1133 h 709743"/>
                  <a:gd name="connsiteX2" fmla="*/ 1883253 w 1969301"/>
                  <a:gd name="connsiteY2" fmla="*/ 116689 h 709743"/>
                  <a:gd name="connsiteX3" fmla="*/ 1833011 w 1969301"/>
                  <a:gd name="connsiteY3" fmla="*/ 669348 h 709743"/>
                  <a:gd name="connsiteX4" fmla="*/ 1049240 w 1969301"/>
                  <a:gd name="connsiteY4" fmla="*/ 669348 h 709743"/>
                  <a:gd name="connsiteX5" fmla="*/ 134840 w 1969301"/>
                  <a:gd name="connsiteY5" fmla="*/ 664313 h 709743"/>
                  <a:gd name="connsiteX6" fmla="*/ 89623 w 1969301"/>
                  <a:gd name="connsiteY6" fmla="*/ 101609 h 70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9301" h="709743">
                    <a:moveTo>
                      <a:pt x="89623" y="101609"/>
                    </a:moveTo>
                    <a:cubicBezTo>
                      <a:pt x="225276" y="-8921"/>
                      <a:pt x="649818" y="-1380"/>
                      <a:pt x="948756" y="1133"/>
                    </a:cubicBezTo>
                    <a:cubicBezTo>
                      <a:pt x="1247694" y="3646"/>
                      <a:pt x="1735877" y="5320"/>
                      <a:pt x="1883253" y="116689"/>
                    </a:cubicBezTo>
                    <a:cubicBezTo>
                      <a:pt x="2030629" y="228058"/>
                      <a:pt x="1972013" y="577238"/>
                      <a:pt x="1833011" y="669348"/>
                    </a:cubicBezTo>
                    <a:cubicBezTo>
                      <a:pt x="1694009" y="761458"/>
                      <a:pt x="1333943" y="660974"/>
                      <a:pt x="1049240" y="669348"/>
                    </a:cubicBezTo>
                    <a:cubicBezTo>
                      <a:pt x="764537" y="677722"/>
                      <a:pt x="294776" y="758936"/>
                      <a:pt x="134840" y="664313"/>
                    </a:cubicBezTo>
                    <a:cubicBezTo>
                      <a:pt x="-25096" y="569690"/>
                      <a:pt x="-46030" y="212139"/>
                      <a:pt x="89623" y="101609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B37F323-8A7C-7792-7511-97D88959B69E}"/>
                  </a:ext>
                </a:extLst>
              </p:cNvPr>
              <p:cNvSpPr/>
              <p:nvPr/>
            </p:nvSpPr>
            <p:spPr>
              <a:xfrm>
                <a:off x="1787857" y="1050877"/>
                <a:ext cx="1720243" cy="956745"/>
              </a:xfrm>
              <a:custGeom>
                <a:avLst/>
                <a:gdLst>
                  <a:gd name="connsiteX0" fmla="*/ 123185 w 1720243"/>
                  <a:gd name="connsiteY0" fmla="*/ 350517 h 956745"/>
                  <a:gd name="connsiteX1" fmla="*/ 1389277 w 1720243"/>
                  <a:gd name="connsiteY1" fmla="*/ 3849 h 956745"/>
                  <a:gd name="connsiteX2" fmla="*/ 1640486 w 1720243"/>
                  <a:gd name="connsiteY2" fmla="*/ 566557 h 956745"/>
                  <a:gd name="connsiteX3" fmla="*/ 218644 w 1720243"/>
                  <a:gd name="connsiteY3" fmla="*/ 953418 h 956745"/>
                  <a:gd name="connsiteX4" fmla="*/ 123185 w 1720243"/>
                  <a:gd name="connsiteY4" fmla="*/ 350517 h 9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243" h="956745">
                    <a:moveTo>
                      <a:pt x="123185" y="350517"/>
                    </a:moveTo>
                    <a:cubicBezTo>
                      <a:pt x="318291" y="192255"/>
                      <a:pt x="1136394" y="-32158"/>
                      <a:pt x="1389277" y="3849"/>
                    </a:cubicBezTo>
                    <a:cubicBezTo>
                      <a:pt x="1642161" y="39856"/>
                      <a:pt x="1835592" y="408296"/>
                      <a:pt x="1640486" y="566557"/>
                    </a:cubicBezTo>
                    <a:cubicBezTo>
                      <a:pt x="1445381" y="724819"/>
                      <a:pt x="469015" y="989425"/>
                      <a:pt x="218644" y="953418"/>
                    </a:cubicBezTo>
                    <a:cubicBezTo>
                      <a:pt x="-31727" y="917411"/>
                      <a:pt x="-71921" y="508779"/>
                      <a:pt x="123185" y="35051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2D20838C-7B8E-48F9-48C8-537363391480}"/>
                  </a:ext>
                </a:extLst>
              </p:cNvPr>
              <p:cNvSpPr/>
              <p:nvPr/>
            </p:nvSpPr>
            <p:spPr>
              <a:xfrm>
                <a:off x="1760561" y="2013044"/>
                <a:ext cx="1842090" cy="1172399"/>
              </a:xfrm>
              <a:custGeom>
                <a:avLst/>
                <a:gdLst>
                  <a:gd name="connsiteX0" fmla="*/ 60034 w 1944218"/>
                  <a:gd name="connsiteY0" fmla="*/ 783786 h 1165104"/>
                  <a:gd name="connsiteX1" fmla="*/ 1280909 w 1944218"/>
                  <a:gd name="connsiteY1" fmla="*/ 14 h 1165104"/>
                  <a:gd name="connsiteX2" fmla="*/ 1944100 w 1944218"/>
                  <a:gd name="connsiteY2" fmla="*/ 763689 h 1165104"/>
                  <a:gd name="connsiteX3" fmla="*/ 1326127 w 1944218"/>
                  <a:gd name="connsiteY3" fmla="*/ 1135478 h 1165104"/>
                  <a:gd name="connsiteX4" fmla="*/ 306219 w 1944218"/>
                  <a:gd name="connsiteY4" fmla="*/ 1105333 h 1165104"/>
                  <a:gd name="connsiteX5" fmla="*/ 60034 w 1944218"/>
                  <a:gd name="connsiteY5" fmla="*/ 783786 h 1165104"/>
                  <a:gd name="connsiteX0" fmla="*/ 83541 w 1842090"/>
                  <a:gd name="connsiteY0" fmla="*/ 668536 h 1172399"/>
                  <a:gd name="connsiteX1" fmla="*/ 1178781 w 1842090"/>
                  <a:gd name="connsiteY1" fmla="*/ 371 h 1172399"/>
                  <a:gd name="connsiteX2" fmla="*/ 1841972 w 1842090"/>
                  <a:gd name="connsiteY2" fmla="*/ 764046 h 1172399"/>
                  <a:gd name="connsiteX3" fmla="*/ 1223999 w 1842090"/>
                  <a:gd name="connsiteY3" fmla="*/ 1135835 h 1172399"/>
                  <a:gd name="connsiteX4" fmla="*/ 204091 w 1842090"/>
                  <a:gd name="connsiteY4" fmla="*/ 1105690 h 1172399"/>
                  <a:gd name="connsiteX5" fmla="*/ 83541 w 1842090"/>
                  <a:gd name="connsiteY5" fmla="*/ 668536 h 117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090" h="1172399">
                    <a:moveTo>
                      <a:pt x="83541" y="668536"/>
                    </a:moveTo>
                    <a:cubicBezTo>
                      <a:pt x="245989" y="484316"/>
                      <a:pt x="885709" y="-15547"/>
                      <a:pt x="1178781" y="371"/>
                    </a:cubicBezTo>
                    <a:cubicBezTo>
                      <a:pt x="1471853" y="16289"/>
                      <a:pt x="1834436" y="574802"/>
                      <a:pt x="1841972" y="764046"/>
                    </a:cubicBezTo>
                    <a:cubicBezTo>
                      <a:pt x="1849508" y="953290"/>
                      <a:pt x="1496979" y="1078894"/>
                      <a:pt x="1223999" y="1135835"/>
                    </a:cubicBezTo>
                    <a:cubicBezTo>
                      <a:pt x="951019" y="1192776"/>
                      <a:pt x="394167" y="1183573"/>
                      <a:pt x="204091" y="1105690"/>
                    </a:cubicBezTo>
                    <a:cubicBezTo>
                      <a:pt x="14015" y="1027807"/>
                      <a:pt x="-78907" y="852756"/>
                      <a:pt x="83541" y="668536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E306851-85A2-8C47-BE7C-89869BFBB6E6}"/>
              </a:ext>
            </a:extLst>
          </p:cNvPr>
          <p:cNvGrpSpPr/>
          <p:nvPr/>
        </p:nvGrpSpPr>
        <p:grpSpPr>
          <a:xfrm>
            <a:off x="838200" y="3318310"/>
            <a:ext cx="5064454" cy="2833191"/>
            <a:chOff x="0" y="0"/>
            <a:chExt cx="5759450" cy="3222018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9FF5F9B-3C35-0ACA-7A45-BA5CD31F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25E613F-8AE5-304C-D1CD-025BB68B935E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1F6E1A8-31BB-323C-DDC9-CC120FC8D517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A9F1478-BA54-DC57-5D00-58263A1AB857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983DA23D-731F-8BE6-1C8E-C755590C5DFA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2A80F21-F324-CA81-EB18-B3410F53E17E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3E34B31-2D24-DFBE-5225-2941760C869F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41335DE-B0D2-6127-5308-E930484DD29E}"/>
              </a:ext>
            </a:extLst>
          </p:cNvPr>
          <p:cNvSpPr txBox="1"/>
          <p:nvPr/>
        </p:nvSpPr>
        <p:spPr>
          <a:xfrm>
            <a:off x="2313308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94CBE9F-9B9F-2D0F-A184-BFB5C660EC23}"/>
              </a:ext>
            </a:extLst>
          </p:cNvPr>
          <p:cNvSpPr txBox="1"/>
          <p:nvPr/>
        </p:nvSpPr>
        <p:spPr>
          <a:xfrm>
            <a:off x="768855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1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Conclusion :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d’identification des tuiles : </a:t>
            </a:r>
            <a:r>
              <a:rPr lang="fr-FR" sz="2400" dirty="0"/>
              <a:t>gain de 20 à 30s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de clustering : </a:t>
            </a:r>
            <a:r>
              <a:rPr lang="fr-FR" sz="2400" dirty="0"/>
              <a:t>gain de 1 à 2s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Exécution en moins d’une seconde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Meilleure expérience utilisateur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27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90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28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8444" cy="4707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estimer la position des tuiles</a:t>
            </a:r>
            <a:endParaRPr lang="fr-FR" sz="2400" dirty="0"/>
          </a:p>
          <a:p>
            <a:pPr marL="0" indent="0">
              <a:buNone/>
            </a:pP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→ distinguer les tuiles du fond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Problèmes 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Détection mauvaise sur fond clair</a:t>
            </a:r>
          </a:p>
          <a:p>
            <a:pPr marL="514350" indent="-514350">
              <a:buAutoNum type="arabicPeriod"/>
            </a:pPr>
            <a:r>
              <a:rPr lang="fr-FR" sz="2400" dirty="0"/>
              <a:t>Contour souvent mal détecté</a:t>
            </a:r>
          </a:p>
          <a:p>
            <a:pPr marL="514350" indent="-514350">
              <a:buAutoNum type="arabicPeriod"/>
            </a:pPr>
            <a:r>
              <a:rPr lang="fr-FR" sz="2400" dirty="0"/>
              <a:t>Peu fiable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/>
              <a:t>obtenir de meilleurs résultats sans augmenter la durée d’exécution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87F74-4275-1E88-3B83-02A2192E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5" y="1690688"/>
            <a:ext cx="5136905" cy="324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3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29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4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2981325"/>
            <a:ext cx="5257800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Objectifs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Technologies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Les objectifs 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EB30C18-50F0-4853-BA2E-D32AC61CDA3F}"/>
              </a:ext>
            </a:extLst>
          </p:cNvPr>
          <p:cNvSpPr txBox="1">
            <a:spLocks/>
          </p:cNvSpPr>
          <p:nvPr/>
        </p:nvSpPr>
        <p:spPr>
          <a:xfrm>
            <a:off x="6648450" y="2981325"/>
            <a:ext cx="5257800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fr-FR" dirty="0"/>
              <a:t>Améliorations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Améliorations en cours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Bilan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 startAt="5"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18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r>
              <a:rPr lang="fr-FR" sz="2400" dirty="0">
                <a:solidFill>
                  <a:srgbClr val="7B8190"/>
                </a:solidFill>
              </a:rPr>
              <a:t>Mettre l’image en nuances de gris</a:t>
            </a:r>
          </a:p>
          <a:p>
            <a:r>
              <a:rPr lang="fr-FR" sz="2400" dirty="0">
                <a:solidFill>
                  <a:srgbClr val="17C979"/>
                </a:solidFill>
              </a:rPr>
              <a:t>Flouter l’image*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seuil* (pour obtenir une image binaire)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 adaptatif*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une dilatation des couleurs*</a:t>
            </a:r>
          </a:p>
          <a:p>
            <a:r>
              <a:rPr lang="fr-FR" sz="2400" dirty="0">
                <a:solidFill>
                  <a:srgbClr val="7B8190"/>
                </a:solidFill>
              </a:rPr>
              <a:t>Multiplier deux images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43F14D41-12CA-9EBC-8307-0C2EC14F0D12}"/>
              </a:ext>
            </a:extLst>
          </p:cNvPr>
          <p:cNvSpPr/>
          <p:nvPr/>
        </p:nvSpPr>
        <p:spPr>
          <a:xfrm>
            <a:off x="8377085" y="3429000"/>
            <a:ext cx="275304" cy="1929581"/>
          </a:xfrm>
          <a:prstGeom prst="rightBracket">
            <a:avLst>
              <a:gd name="adj" fmla="val 0"/>
            </a:avLst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BB091C-8122-BFAF-5A7A-6BFA1498B551}"/>
              </a:ext>
            </a:extLst>
          </p:cNvPr>
          <p:cNvSpPr txBox="1"/>
          <p:nvPr/>
        </p:nvSpPr>
        <p:spPr>
          <a:xfrm>
            <a:off x="8908028" y="4039847"/>
            <a:ext cx="211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Paramètres ajustables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Les résultats sont dépendants</a:t>
            </a:r>
            <a:br>
              <a:rPr lang="fr-FR" sz="2400" dirty="0"/>
            </a:br>
            <a:r>
              <a:rPr lang="fr-FR" sz="2400" dirty="0"/>
              <a:t>de nombreux paramètres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Il peuvent être ajustés sans</a:t>
            </a:r>
            <a:br>
              <a:rPr lang="fr-FR" sz="2400" dirty="0"/>
            </a:br>
            <a:r>
              <a:rPr lang="fr-FR" sz="2400" dirty="0"/>
              <a:t>affecter la durée d’exécution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image envoyée 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5" y="2459899"/>
            <a:ext cx="5001560" cy="3754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3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71" y="3114464"/>
            <a:ext cx="4932229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114464"/>
            <a:ext cx="4932229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46" y="1453877"/>
            <a:ext cx="1945862" cy="1460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56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33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Meilleurs résultats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Moins de « blanc »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Autre 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sur fond clair: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459795" y="2461358"/>
            <a:ext cx="5001560" cy="375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3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0695" y="3114464"/>
            <a:ext cx="4913981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722" y="3114464"/>
            <a:ext cx="4927187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9358746" y="1456146"/>
            <a:ext cx="1945862" cy="1455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45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758E0C-DAFD-C200-E428-655FC0AFB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E3E6E-92A0-4BC9-4A4F-05FCFA4CDCFC}"/>
              </a:ext>
            </a:extLst>
          </p:cNvPr>
          <p:cNvSpPr/>
          <p:nvPr/>
        </p:nvSpPr>
        <p:spPr>
          <a:xfrm>
            <a:off x="2930013" y="2657885"/>
            <a:ext cx="6331974" cy="25268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À finir</a:t>
            </a:r>
          </a:p>
        </p:txBody>
      </p:sp>
    </p:spTree>
    <p:extLst>
      <p:ext uri="{BB962C8B-B14F-4D97-AF65-F5344CB8AC3E}">
        <p14:creationId xmlns:p14="http://schemas.microsoft.com/office/powerpoint/2010/main" val="31718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3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37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règles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personnalisation pour les joueurs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Passer de stade de prototype à application utilisable grâce à l’enrichissement du calcul de score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à l’utilisateur d’ajouter ses propres règles</a:t>
            </a:r>
          </a:p>
        </p:txBody>
      </p:sp>
    </p:spTree>
    <p:extLst>
      <p:ext uri="{BB962C8B-B14F-4D97-AF65-F5344CB8AC3E}">
        <p14:creationId xmlns:p14="http://schemas.microsoft.com/office/powerpoint/2010/main" val="747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38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FC4C32-CED0-A7B3-AB3C-EB6696DDA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7"/>
          <a:stretch/>
        </p:blipFill>
        <p:spPr bwMode="auto">
          <a:xfrm>
            <a:off x="8454775" y="2379061"/>
            <a:ext cx="2899024" cy="3824776"/>
          </a:xfrm>
          <a:prstGeom prst="rec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7293076" cy="43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Ajout de la plupart des règles de base :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Règles simples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Possibilité de faire des scores plus élevés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Certaines règles à activer sur le site</a:t>
            </a:r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BDEB4298-AB66-A990-9A5E-EF1CF3570FB7}"/>
              </a:ext>
            </a:extLst>
          </p:cNvPr>
          <p:cNvCxnSpPr>
            <a:cxnSpLocks/>
          </p:cNvCxnSpPr>
          <p:nvPr/>
        </p:nvCxnSpPr>
        <p:spPr>
          <a:xfrm>
            <a:off x="6174658" y="4640826"/>
            <a:ext cx="2182761" cy="648932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90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E9BBDD-9455-E941-67A5-C3013CD1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9837"/>
            <a:ext cx="5499394" cy="39948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4"/>
            <a:ext cx="5769076" cy="434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Architecture modulaire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 d’ajouter des règles facilement (y compris grands-jeux)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Permettrait la gestion de règles personnalisées pour chaque joueur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5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 en cours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Editeur de règles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24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7DAF36-850B-4447-BC5A-F3F105BC7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2561768"/>
            <a:ext cx="5050185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314BD84-D9EF-4C7A-8E7F-D4E74557C0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72" y="2561768"/>
            <a:ext cx="5253643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10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132" y="2446482"/>
            <a:ext cx="8992214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Expliquer le but du projet, faire un schéma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7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0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671"/>
            <a:ext cx="5257800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Objectif1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Objectif 2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…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8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1268</Words>
  <Application>Microsoft Office PowerPoint</Application>
  <PresentationFormat>Grand écran</PresentationFormat>
  <Paragraphs>384</Paragraphs>
  <Slides>42</Slides>
  <Notes>38</Notes>
  <HiddenSlides>1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Hack</vt:lpstr>
      <vt:lpstr>Figtree Black</vt:lpstr>
      <vt:lpstr>Figtree SemiBold</vt:lpstr>
      <vt:lpstr>Figtree</vt:lpstr>
      <vt:lpstr>Thème Office</vt:lpstr>
      <vt:lpstr>Plan</vt:lpstr>
      <vt:lpstr>Mahjong Calculator</vt:lpstr>
      <vt:lpstr>Sommaire</vt:lpstr>
      <vt:lpstr>Contexte et rappels</vt:lpstr>
      <vt:lpstr>Contexte et rappels</vt:lpstr>
      <vt:lpstr>Nos objectifs pour le S4</vt:lpstr>
      <vt:lpstr>Nos objectifs pour le S4</vt:lpstr>
      <vt:lpstr>Améliorations</vt:lpstr>
      <vt:lpstr>Améliorations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Améliorations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Améliorations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Présentation PowerPoint</vt:lpstr>
      <vt:lpstr>Améliorations</vt:lpstr>
      <vt:lpstr>Ajout des règles du jeu</vt:lpstr>
      <vt:lpstr>Ajout des règles du jeu</vt:lpstr>
      <vt:lpstr>Ajout des règles du jeu</vt:lpstr>
      <vt:lpstr>Amélioration en cours</vt:lpstr>
      <vt:lpstr>Editeur de règles</vt:lpstr>
      <vt:lpstr>Algorithme de cluster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BODIN MATHIS p2200502</dc:creator>
  <cp:lastModifiedBy>Mathis Bodin</cp:lastModifiedBy>
  <cp:revision>220</cp:revision>
  <dcterms:created xsi:type="dcterms:W3CDTF">2024-01-18T07:48:21Z</dcterms:created>
  <dcterms:modified xsi:type="dcterms:W3CDTF">2024-04-07T19:41:58Z</dcterms:modified>
</cp:coreProperties>
</file>